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6" r:id="rId6"/>
    <p:sldId id="267" r:id="rId7"/>
    <p:sldId id="262" r:id="rId8"/>
    <p:sldId id="265" r:id="rId9"/>
    <p:sldId id="259" r:id="rId10"/>
    <p:sldId id="268" r:id="rId11"/>
    <p:sldId id="263" r:id="rId12"/>
    <p:sldId id="269" r:id="rId13"/>
    <p:sldId id="270" r:id="rId14"/>
    <p:sldId id="271" r:id="rId15"/>
    <p:sldId id="272" r:id="rId16"/>
    <p:sldId id="280" r:id="rId17"/>
    <p:sldId id="279" r:id="rId18"/>
    <p:sldId id="260" r:id="rId19"/>
    <p:sldId id="264" r:id="rId20"/>
    <p:sldId id="291" r:id="rId21"/>
    <p:sldId id="283" r:id="rId22"/>
    <p:sldId id="282" r:id="rId23"/>
    <p:sldId id="290" r:id="rId24"/>
    <p:sldId id="292" r:id="rId25"/>
    <p:sldId id="284" r:id="rId26"/>
    <p:sldId id="285" r:id="rId27"/>
    <p:sldId id="286" r:id="rId28"/>
    <p:sldId id="287" r:id="rId29"/>
    <p:sldId id="275" r:id="rId30"/>
    <p:sldId id="288" r:id="rId31"/>
    <p:sldId id="289" r:id="rId32"/>
    <p:sldId id="276" r:id="rId33"/>
    <p:sldId id="277" r:id="rId34"/>
    <p:sldId id="281" r:id="rId35"/>
    <p:sldId id="294" r:id="rId36"/>
    <p:sldId id="296" r:id="rId37"/>
    <p:sldId id="278" r:id="rId38"/>
    <p:sldId id="295" r:id="rId39"/>
    <p:sldId id="261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与迁 王" initials="与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9FF6"/>
    <a:srgbClr val="B9D9FC"/>
    <a:srgbClr val="346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1T00:54:32.080" idx="1">
    <p:pos x="3529" y="-458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1T00:54:32.080" idx="1">
    <p:pos x="3529" y="-458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21T00:54:32.080" idx="1">
    <p:pos x="3529" y="-458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75F7D-4D03-4FAB-A358-33F4280D1C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F7944-E7A5-446A-8CF4-1D6E06C7795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9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-11734752" y="-29480506"/>
            <a:ext cx="35661504" cy="343742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559439" y="-2569580"/>
            <a:ext cx="13507655" cy="7895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03191" y="3279216"/>
            <a:ext cx="33823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559FF6"/>
                </a:solidFill>
              </a:rPr>
              <a:t>白驹过讯</a:t>
            </a:r>
            <a:endParaRPr lang="en-US" altLang="zh-CN" sz="6000" b="1">
              <a:solidFill>
                <a:srgbClr val="559FF6"/>
              </a:solidFill>
            </a:endParaRPr>
          </a:p>
          <a:p>
            <a:r>
              <a:rPr lang="zh-CN" altLang="en-US" sz="2800" b="1">
                <a:solidFill>
                  <a:srgbClr val="559FF6"/>
                </a:solidFill>
              </a:rPr>
              <a:t>交互设计</a:t>
            </a:r>
            <a:r>
              <a:rPr lang="en-US" altLang="zh-CN" sz="2800" b="1">
                <a:solidFill>
                  <a:srgbClr val="559FF6"/>
                </a:solidFill>
              </a:rPr>
              <a:t>1</a:t>
            </a:r>
            <a:r>
              <a:rPr lang="zh-CN" altLang="en-US" sz="2800" b="1">
                <a:solidFill>
                  <a:srgbClr val="559FF6"/>
                </a:solidFill>
              </a:rPr>
              <a:t>期末答辩</a:t>
            </a:r>
            <a:endParaRPr lang="en-US" altLang="zh-CN" sz="2800" b="1">
              <a:solidFill>
                <a:srgbClr val="559FF6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03041" y="5453181"/>
            <a:ext cx="1595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      11</a:t>
            </a:r>
            <a:r>
              <a:rPr lang="zh-CN" altLang="en-US" sz="1600" b="1">
                <a:solidFill>
                  <a:schemeClr val="bg1"/>
                </a:solidFill>
              </a:rPr>
              <a:t>组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彭勃  宋贺锦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王琛  蒋雨维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14" y="-233680"/>
            <a:ext cx="4236171" cy="42361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34944" y="243067"/>
            <a:ext cx="390505" cy="390505"/>
          </a:xfrm>
          <a:prstGeom prst="ellipse">
            <a:avLst/>
          </a:prstGeom>
          <a:solidFill>
            <a:srgbClr val="559FF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1" y="100012"/>
            <a:ext cx="5505450" cy="66579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875" y="-1"/>
            <a:ext cx="2290833" cy="6858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319496" y="2606896"/>
            <a:ext cx="2872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发布通知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20" name="矩形: 对角圆角 19"/>
          <p:cNvSpPr/>
          <p:nvPr/>
        </p:nvSpPr>
        <p:spPr>
          <a:xfrm>
            <a:off x="8829144" y="2726864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722297" y="377265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管理发布的通知</a:t>
            </a:r>
            <a:endParaRPr lang="zh-CN" altLang="en-US" sz="3200">
              <a:solidFill>
                <a:srgbClr val="559FF6"/>
              </a:solidFill>
            </a:endParaRPr>
          </a:p>
        </p:txBody>
      </p:sp>
      <p:sp>
        <p:nvSpPr>
          <p:cNvPr id="23" name="矩形: 对角圆角 22"/>
          <p:cNvSpPr/>
          <p:nvPr/>
        </p:nvSpPr>
        <p:spPr>
          <a:xfrm>
            <a:off x="8231945" y="3892620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34944" y="243067"/>
            <a:ext cx="390505" cy="390505"/>
          </a:xfrm>
          <a:prstGeom prst="ellipse">
            <a:avLst/>
          </a:prstGeom>
          <a:solidFill>
            <a:srgbClr val="559FF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94" y="1113042"/>
            <a:ext cx="4069867" cy="49498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79" y="1144798"/>
            <a:ext cx="3228975" cy="48863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接收通知与管理通知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10" name="矩形: 对角圆角 9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34944" y="243067"/>
            <a:ext cx="390505" cy="390505"/>
          </a:xfrm>
          <a:prstGeom prst="ellipse">
            <a:avLst/>
          </a:prstGeom>
          <a:solidFill>
            <a:srgbClr val="559FF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067"/>
            <a:ext cx="5962650" cy="6562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21" y="284458"/>
            <a:ext cx="2666807" cy="647994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771067" y="2844225"/>
            <a:ext cx="3145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日程编辑与导入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10" name="矩形: 对角圆角 9"/>
          <p:cNvSpPr/>
          <p:nvPr/>
        </p:nvSpPr>
        <p:spPr>
          <a:xfrm>
            <a:off x="8365953" y="2964193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34944" y="243067"/>
            <a:ext cx="390505" cy="390505"/>
          </a:xfrm>
          <a:prstGeom prst="ellipse">
            <a:avLst/>
          </a:prstGeom>
          <a:solidFill>
            <a:srgbClr val="559FF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82" y="62405"/>
            <a:ext cx="6572250" cy="6772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34" y="2191079"/>
            <a:ext cx="4791075" cy="4743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47250" y="1151009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添加联系人与群聊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10" name="矩形: 对角圆角 9"/>
          <p:cNvSpPr/>
          <p:nvPr/>
        </p:nvSpPr>
        <p:spPr>
          <a:xfrm>
            <a:off x="7442136" y="1270977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34944" y="243067"/>
            <a:ext cx="390505" cy="390505"/>
          </a:xfrm>
          <a:prstGeom prst="ellipse">
            <a:avLst/>
          </a:prstGeom>
          <a:solidFill>
            <a:srgbClr val="559FF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35" y="213240"/>
            <a:ext cx="7082658" cy="64315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讯文档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34944" y="243067"/>
            <a:ext cx="390505" cy="390505"/>
          </a:xfrm>
          <a:prstGeom prst="ellipse">
            <a:avLst/>
          </a:prstGeom>
          <a:solidFill>
            <a:srgbClr val="559FF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部分低保真原型图展示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70" y="1268154"/>
            <a:ext cx="2374980" cy="516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81" y="1268154"/>
            <a:ext cx="2376329" cy="516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841" y="1268154"/>
            <a:ext cx="2401201" cy="516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600" y="1270675"/>
            <a:ext cx="2401200" cy="515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36" y="856527"/>
            <a:ext cx="9020940" cy="5958196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034944" y="243067"/>
            <a:ext cx="390505" cy="390505"/>
          </a:xfrm>
          <a:prstGeom prst="ellipse">
            <a:avLst/>
          </a:prstGeom>
          <a:solidFill>
            <a:srgbClr val="559FF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界面流程图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122658" y="-940443"/>
            <a:ext cx="8738886" cy="8738886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479071" y="2076001"/>
            <a:ext cx="1256045" cy="1256045"/>
          </a:xfrm>
          <a:prstGeom prst="ellipse">
            <a:avLst/>
          </a:prstGeom>
          <a:solidFill>
            <a:srgbClr val="559FF6"/>
          </a:solidFill>
          <a:ln w="117475">
            <a:solidFill>
              <a:srgbClr val="B9D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07225" y="2242358"/>
            <a:ext cx="1127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</a:rPr>
              <a:t>03</a:t>
            </a:r>
            <a:endParaRPr lang="zh-CN" altLang="en-US" sz="5400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15201" y="3827020"/>
            <a:ext cx="57989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solidFill>
                  <a:srgbClr val="559FF6"/>
                </a:solidFill>
              </a:rPr>
              <a:t>设计阐述</a:t>
            </a:r>
            <a:endParaRPr lang="zh-CN" altLang="en-US" sz="6600" b="1">
              <a:solidFill>
                <a:srgbClr val="559FF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8235" y="381580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交互结构设计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标签式结构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57" y="1133475"/>
            <a:ext cx="2349069" cy="508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133474"/>
            <a:ext cx="2381249" cy="508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7620203" y="2556261"/>
            <a:ext cx="3609994" cy="1745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底部导航栏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采取了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标签式结构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的设计，选项不多且功能重要，标签式结构的设计可以方便用户在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“讯息”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“通讯录”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“日程”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“我的”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四个选项间频繁切换同时也不容易让用户迷失，操作简单且高效，能够大大提高工作效率。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8235" y="381580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交互结构设计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舵式导航结构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92084" y="2976376"/>
            <a:ext cx="3828847" cy="905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舵式导航结构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作为标签式导航结构的特殊形式，拥有标签式结构的优点的同时能够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凸显出</a:t>
            </a:r>
            <a:r>
              <a:rPr lang="en-US" altLang="zh-CN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的核心功能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，并可以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引导用户的操作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610" y="1271400"/>
            <a:ext cx="2338096" cy="506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859" y="1271400"/>
            <a:ext cx="2370125" cy="506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椭圆 43"/>
          <p:cNvSpPr/>
          <p:nvPr/>
        </p:nvSpPr>
        <p:spPr>
          <a:xfrm>
            <a:off x="6563537" y="2900439"/>
            <a:ext cx="931091" cy="905414"/>
          </a:xfrm>
          <a:prstGeom prst="ellipse">
            <a:avLst/>
          </a:prstGeom>
          <a:solidFill>
            <a:srgbClr val="559FF6"/>
          </a:solidFill>
          <a:ln w="101600">
            <a:solidFill>
              <a:srgbClr val="B9D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                   </a:t>
            </a:r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-5205349" y="-199018"/>
            <a:ext cx="7268530" cy="7127782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-4558985" y="422327"/>
            <a:ext cx="5973441" cy="5857771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666903" y="1096315"/>
            <a:ext cx="72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+mn-ea"/>
              </a:rPr>
              <a:t>01</a:t>
            </a:r>
            <a:endParaRPr lang="zh-CN" altLang="en-US" sz="3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44081" y="2884058"/>
            <a:ext cx="3533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559FF6"/>
                </a:solidFill>
                <a:latin typeface="+mn-ea"/>
              </a:rPr>
              <a:t>主要内容</a:t>
            </a:r>
            <a:endParaRPr lang="zh-CN" altLang="en-US" sz="6000" b="1">
              <a:solidFill>
                <a:srgbClr val="559FF6"/>
              </a:solidFill>
              <a:latin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437225" y="3835283"/>
            <a:ext cx="5326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+mn-ea"/>
              </a:rPr>
              <a:t>前期调研</a:t>
            </a:r>
            <a:endParaRPr lang="zh-CN" altLang="en-US" sz="3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659981" y="3035743"/>
            <a:ext cx="77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+mn-ea"/>
              </a:rPr>
              <a:t>02</a:t>
            </a:r>
            <a:endParaRPr lang="zh-CN" altLang="en-US" sz="3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-3942916" y="1104254"/>
            <a:ext cx="4741303" cy="4649492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563537" y="1080423"/>
            <a:ext cx="931091" cy="905414"/>
          </a:xfrm>
          <a:prstGeom prst="ellipse">
            <a:avLst/>
          </a:prstGeom>
          <a:solidFill>
            <a:srgbClr val="559FF6"/>
          </a:solidFill>
          <a:ln w="101600">
            <a:solidFill>
              <a:srgbClr val="B9D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                   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6666954" y="1201763"/>
            <a:ext cx="77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+mn-ea"/>
              </a:rPr>
              <a:t>01</a:t>
            </a:r>
            <a:endParaRPr lang="zh-CN" altLang="en-US" sz="3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558207" y="4736859"/>
            <a:ext cx="931091" cy="905414"/>
          </a:xfrm>
          <a:prstGeom prst="ellipse">
            <a:avLst/>
          </a:prstGeom>
          <a:solidFill>
            <a:srgbClr val="559FF6"/>
          </a:solidFill>
          <a:ln w="101600">
            <a:solidFill>
              <a:srgbClr val="B9D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                   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654651" y="4872163"/>
            <a:ext cx="775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+mn-ea"/>
              </a:rPr>
              <a:t>03</a:t>
            </a:r>
            <a:endParaRPr lang="zh-CN" altLang="en-US" sz="36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43465" y="1209964"/>
            <a:ext cx="579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3469CB"/>
                </a:solidFill>
              </a:rPr>
              <a:t>调研提要</a:t>
            </a:r>
            <a:endParaRPr lang="zh-CN" altLang="en-US" sz="3600" b="1">
              <a:solidFill>
                <a:srgbClr val="3469CB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743464" y="3068723"/>
            <a:ext cx="579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559FF6"/>
                </a:solidFill>
              </a:rPr>
              <a:t>功能流程</a:t>
            </a:r>
            <a:endParaRPr lang="zh-CN" altLang="en-US" sz="3600" b="1">
              <a:solidFill>
                <a:srgbClr val="559FF6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43464" y="4872163"/>
            <a:ext cx="5798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B9D9FC"/>
                </a:solidFill>
              </a:rPr>
              <a:t>设计阐述</a:t>
            </a:r>
            <a:endParaRPr lang="zh-CN" altLang="en-US" sz="3600" b="1">
              <a:solidFill>
                <a:srgbClr val="B9D9F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11170" y="333646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交互结构设计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列表式交互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383773" y="5927618"/>
            <a:ext cx="9570440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列表式结构展示的内容简单清晰、易懂且高效，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层次清晰帮助用户快速定位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。列表内可以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展示较多的内容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，让用户能够快速获得较多的信息。</a:t>
            </a:r>
            <a:endParaRPr lang="zh-CN" altLang="en-US" sz="140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34" y="1092269"/>
            <a:ext cx="2138392" cy="463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68" y="1120670"/>
            <a:ext cx="2138392" cy="461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851" y="1120670"/>
            <a:ext cx="2124230" cy="461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8235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交互结构设计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点聚式结构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27166" y="3270554"/>
            <a:ext cx="3609994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点聚式结构使展示方式变得更为有趣，展示更加灵活，同时使得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界面更为简洁开阔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4" y="1176338"/>
            <a:ext cx="2409825" cy="519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8235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交互结构设计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宫格式结构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68963" y="2976376"/>
            <a:ext cx="4161018" cy="905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宫格式结构可以</a:t>
            </a:r>
            <a:r>
              <a:rPr lang="zh-CN" altLang="en-US" sz="14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清晰且丰富地展示较多的内容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，用户可以</a:t>
            </a:r>
            <a:r>
              <a:rPr lang="zh-CN" altLang="en-US" sz="14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快速找到自己所需要点击的入口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，使得工作效率得到提高。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13" y="1220317"/>
            <a:ext cx="2366962" cy="512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20316"/>
            <a:ext cx="2390212" cy="512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8235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交互结构设计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轮播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19688" y="2975361"/>
            <a:ext cx="4161018" cy="1185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在用户点击缩略统计图后系统将唤起轮播页面，用户可以</a:t>
            </a:r>
            <a:r>
              <a:rPr lang="zh-CN" altLang="en-US" sz="14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通过滑动轮播图查看已完成人员与未完成人员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，由此便无需点击进入已发布详情查看，从而减少用户的操作步骤，使</a:t>
            </a:r>
            <a:r>
              <a:rPr lang="zh-CN" altLang="en-US" sz="14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用户可以快速查看关键信息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94" y="1298236"/>
            <a:ext cx="2365455" cy="50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8235" y="383386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组件设计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减少操作负担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14744" y="4368385"/>
            <a:ext cx="5421916" cy="905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30000"/>
              </a:lnSpc>
            </a:pP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发布通知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时可选择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语音编辑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的方式，通过系统内置的</a:t>
            </a:r>
            <a:r>
              <a:rPr lang="en-US" altLang="zh-CN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语音库对发布者的语音内容进行自动识别，并由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关键词对通知内容进行自动填充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，减少了使用时的编辑负担。</a:t>
            </a:r>
            <a:endParaRPr lang="zh-CN" altLang="en-US" sz="1400" b="0" i="0" spc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83516" y="2299086"/>
            <a:ext cx="5248969" cy="905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30000"/>
              </a:lnSpc>
            </a:pPr>
            <a:r>
              <a:rPr lang="zh-CN" altLang="en-US" sz="14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接收通知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后可通过选择自动导入的方式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将通知内容自动导入日程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，使得接受者无需手动添加，将添加日程这一步骤通过系统识别导入的方式舍去，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简化操作流程</a:t>
            </a:r>
            <a:r>
              <a:rPr lang="zh-CN" altLang="en-US" sz="1400" b="0" i="0" spc="0">
                <a:solidFill>
                  <a:schemeClr val="bg1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b="0" i="0" spc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48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817" y="1168186"/>
            <a:ext cx="2406142" cy="52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组件设计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减少记忆负担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61548" y="2353804"/>
            <a:ext cx="5435538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30000"/>
              </a:lnSpc>
            </a:pP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在用户需要发布通知时可以选择是否使用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内置模板以及使用何种模板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，发布者仅需根据需要进行选择便可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快速编辑通知。</a:t>
            </a:r>
            <a:endParaRPr lang="zh-CN" altLang="en-US" sz="1400" b="0" i="0" spc="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61548" y="3513386"/>
            <a:ext cx="5435539" cy="905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30000"/>
              </a:lnSpc>
            </a:pP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日程界面内用户可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自定义日程的提醒次数及时间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、提醒级别和图片或文件，设定好日程后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系统将会根据设定内容进行多次提醒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，防止用户遗忘减少记忆负担。</a:t>
            </a:r>
            <a:endParaRPr lang="zh-CN" altLang="en-US" sz="1400" b="0" i="0" spc="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284391"/>
            <a:ext cx="2386012" cy="51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8235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组件设计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一致性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14612" y="5884977"/>
            <a:ext cx="6829425" cy="34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蓝色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为主色调，白色为背景色，整体风格较为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简约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，主要突出</a:t>
            </a:r>
            <a:r>
              <a:rPr lang="en-US" altLang="zh-CN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内容。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2" y="1198994"/>
            <a:ext cx="1973005" cy="42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200" y="1198994"/>
            <a:ext cx="1992311" cy="427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802" y="1198993"/>
            <a:ext cx="2001123" cy="42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148235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组件设计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直觉化交互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04984" y="6100569"/>
            <a:ext cx="6096000" cy="34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日程栏可通过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向左滑动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的方式拉出删除的图标，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符合人的操作习惯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1740" y="970936"/>
            <a:ext cx="2268519" cy="491612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26406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交互方式设计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手势交互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495800" y="4174490"/>
            <a:ext cx="6647815" cy="1209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在讯息界面、通讯录界面以及已发布详情界面都采用了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左右滑动切换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的设计。在发布通知流程中的步骤较多，若想要退出编辑需要退回的页面较多，故而设计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一键退回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的方式，即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用力按住页面左侧右划，从而直接退回首页。</a:t>
            </a:r>
            <a:endParaRPr lang="zh-CN" altLang="en-US" sz="1400" b="0" i="0" spc="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base">
              <a:lnSpc>
                <a:spcPct val="130000"/>
              </a:lnSpc>
            </a:pPr>
            <a:endParaRPr lang="zh-CN" altLang="en-US" sz="1400" b="0" i="0" spc="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95800" y="5384165"/>
            <a:ext cx="6554470" cy="650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30000"/>
              </a:lnSpc>
            </a:pP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此外，设计交互时将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操作目标放在了拇指能够较为方便进行点击的热区内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，即图中</a:t>
            </a:r>
            <a:r>
              <a:rPr lang="zh-CN" altLang="en-US" sz="1400" b="0" i="0" spc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绿色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部分。</a:t>
            </a:r>
            <a:endParaRPr lang="zh-CN" altLang="en-US" sz="1400" b="0" i="0" spc="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321"/>
          <a:stretch>
            <a:fillRect/>
          </a:stretch>
        </p:blipFill>
        <p:spPr bwMode="auto">
          <a:xfrm>
            <a:off x="6191885" y="1522095"/>
            <a:ext cx="3161665" cy="221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0" y="976630"/>
            <a:ext cx="2352675" cy="50577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50975" y="1142365"/>
            <a:ext cx="3147695" cy="8769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26406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交互方式设计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语音交互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01790" y="2026285"/>
            <a:ext cx="3897630" cy="1768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在编辑通知的界面我们设计了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语音编辑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的方式，不同于输入法中的语音输入，语音编辑能够将用户说的大段话语中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提取关键词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，且对关键词后的内容进行判断识别，并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自动填充进通知内容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，使得编辑步骤更加快捷、更加准确，减少了用户的操作负担，提高了工作效率。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2090" y="976630"/>
            <a:ext cx="2352675" cy="50577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69740" y="2755265"/>
            <a:ext cx="1252220" cy="7512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106260" y="-729205"/>
            <a:ext cx="8738886" cy="8738886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55922" y="2018128"/>
            <a:ext cx="1256045" cy="1256045"/>
          </a:xfrm>
          <a:prstGeom prst="ellipse">
            <a:avLst/>
          </a:prstGeom>
          <a:solidFill>
            <a:srgbClr val="559FF6"/>
          </a:solidFill>
          <a:ln w="117475">
            <a:solidFill>
              <a:srgbClr val="B9D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614556" y="2184485"/>
            <a:ext cx="1127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</a:rPr>
              <a:t>01</a:t>
            </a:r>
            <a:endParaRPr lang="zh-CN" altLang="en-US" sz="54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5676" y="3640238"/>
            <a:ext cx="57989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solidFill>
                  <a:srgbClr val="559FF6"/>
                </a:solidFill>
              </a:rPr>
              <a:t>调研提要</a:t>
            </a:r>
            <a:endParaRPr lang="zh-CN" altLang="en-US" sz="6600" b="1">
              <a:solidFill>
                <a:srgbClr val="559FF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26406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交互方式设计</a:t>
            </a:r>
            <a:r>
              <a:rPr lang="en-US" altLang="zh-CN" sz="3200" b="1">
                <a:solidFill>
                  <a:srgbClr val="559FF6"/>
                </a:solidFill>
              </a:rPr>
              <a:t>——</a:t>
            </a:r>
            <a:r>
              <a:rPr lang="zh-CN" altLang="en-US" b="1">
                <a:solidFill>
                  <a:srgbClr val="559FF6"/>
                </a:solidFill>
              </a:rPr>
              <a:t>文字识别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668385" y="2265045"/>
            <a:ext cx="2694940" cy="2327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在收到通知后，系统可以根据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将通知内容进行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智能识别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，当用户选择了自动导入的操作后</a:t>
            </a:r>
            <a:r>
              <a:rPr lang="en-US" altLang="zh-CN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将跳转到日程界面，并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将系统识别到的内容对用户进行展示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，用户可以选择直接添加或修改。文字识别的设计使得</a:t>
            </a:r>
            <a:r>
              <a:rPr lang="zh-CN" altLang="en-US" sz="1400" b="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操作流程得到简化</a:t>
            </a:r>
            <a:r>
              <a:rPr lang="zh-CN" altLang="en-US" sz="1400" b="0" i="0" spc="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，从而提高了工作效率。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26515" y="976630"/>
            <a:ext cx="2352675" cy="5048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0" y="986155"/>
            <a:ext cx="2352675" cy="50387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865" y="986155"/>
            <a:ext cx="2352675" cy="503872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502410" y="3380740"/>
            <a:ext cx="2032000" cy="8312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1" idx="0"/>
          </p:cNvCxnSpPr>
          <p:nvPr/>
        </p:nvCxnSpPr>
        <p:spPr>
          <a:xfrm flipV="1">
            <a:off x="2518410" y="2614295"/>
            <a:ext cx="2252345" cy="766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736975" y="1111250"/>
            <a:ext cx="2270760" cy="14401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13" idx="0"/>
            <a:endCxn id="10" idx="0"/>
          </p:cNvCxnSpPr>
          <p:nvPr/>
        </p:nvCxnSpPr>
        <p:spPr>
          <a:xfrm rot="16200000">
            <a:off x="5977255" y="-119380"/>
            <a:ext cx="125095" cy="2336165"/>
          </a:xfrm>
          <a:prstGeom prst="curvedConnector3">
            <a:avLst>
              <a:gd name="adj1" fmla="val 290355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26406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559FF6"/>
                </a:solidFill>
              </a:rPr>
              <a:t>Logo</a:t>
            </a:r>
            <a:r>
              <a:rPr lang="zh-CN" altLang="en-US" sz="3200" b="1">
                <a:solidFill>
                  <a:srgbClr val="559FF6"/>
                </a:solidFill>
              </a:rPr>
              <a:t>设计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595432" y="4777764"/>
            <a:ext cx="7001136" cy="102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设计与“白驹过讯”的主题相呼应。以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独角兽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铃铛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为主要素，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铃铛代表通知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，用独角兽传达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消息传达快速准确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的概念。取色为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蓝色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，与整体配色相协调，给人以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沉稳可信任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的感觉。</a:t>
            </a:r>
            <a:endParaRPr lang="zh-CN" altLang="en-US" sz="1600">
              <a:solidFill>
                <a:schemeClr val="bg2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63" y="-144579"/>
            <a:ext cx="5433060" cy="54330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26406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色彩设计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93297" y="4732522"/>
            <a:ext cx="7001136" cy="1341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主色调：</a:t>
            </a:r>
            <a:r>
              <a:rPr lang="en-US" altLang="zh-CN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#4499fd </a:t>
            </a:r>
            <a:endParaRPr lang="en-US" altLang="zh-CN" sz="1600" i="0" spc="0">
              <a:solidFill>
                <a:schemeClr val="bg2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辅助色：</a:t>
            </a:r>
            <a:r>
              <a:rPr lang="en-US" altLang="zh-CN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#B9D9FC</a:t>
            </a:r>
            <a:endParaRPr lang="en-US" altLang="zh-CN" sz="1600" i="0" spc="0">
              <a:solidFill>
                <a:schemeClr val="bg2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文字色：</a:t>
            </a:r>
            <a:r>
              <a:rPr lang="en-US" altLang="zh-CN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#000000  #365acb</a:t>
            </a:r>
            <a:endParaRPr lang="en-US" altLang="zh-CN" sz="1600" i="0" spc="0">
              <a:solidFill>
                <a:schemeClr val="bg2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背景色：</a:t>
            </a:r>
            <a:r>
              <a:rPr lang="en-US" altLang="zh-CN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#FFFFFF</a:t>
            </a:r>
            <a:endParaRPr lang="zh-CN" altLang="en-US" sz="1600">
              <a:solidFill>
                <a:schemeClr val="bg2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93297" y="1388961"/>
            <a:ext cx="2643710" cy="2643710"/>
          </a:xfrm>
          <a:prstGeom prst="rect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23337" y="1388961"/>
            <a:ext cx="2643710" cy="2643710"/>
          </a:xfrm>
          <a:prstGeom prst="rect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453378" y="1388961"/>
            <a:ext cx="2643710" cy="2643710"/>
          </a:xfrm>
          <a:prstGeom prst="rect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88611" y="4053134"/>
            <a:ext cx="1098357" cy="42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b="0" i="0" spc="0">
                <a:solidFill>
                  <a:srgbClr val="559FF6"/>
                </a:solidFill>
                <a:effectLst/>
                <a:latin typeface="-apple-system"/>
              </a:rPr>
              <a:t>#4499fd</a:t>
            </a:r>
            <a:endParaRPr lang="en-US" altLang="zh-CN">
              <a:solidFill>
                <a:srgbClr val="559FF6"/>
              </a:solidFill>
              <a:effectLst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63194" y="4053133"/>
            <a:ext cx="1098357" cy="42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b="0" i="0" spc="0">
                <a:solidFill>
                  <a:srgbClr val="3469CB"/>
                </a:solidFill>
                <a:effectLst/>
                <a:latin typeface="-apple-system"/>
              </a:rPr>
              <a:t>#365acb </a:t>
            </a:r>
            <a:endParaRPr lang="en-US" altLang="zh-CN">
              <a:solidFill>
                <a:srgbClr val="3469CB"/>
              </a:solidFill>
              <a:effectLst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314028" y="4073595"/>
            <a:ext cx="1098357" cy="423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b="0" i="0" spc="0">
                <a:solidFill>
                  <a:srgbClr val="B9D9FC"/>
                </a:solidFill>
                <a:effectLst/>
                <a:latin typeface="-apple-system"/>
              </a:rPr>
              <a:t>#B9D9FC</a:t>
            </a:r>
            <a:endParaRPr lang="en-US" altLang="zh-CN">
              <a:solidFill>
                <a:srgbClr val="B9D9FC"/>
              </a:solidFill>
              <a:effectLst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23337" y="5176651"/>
            <a:ext cx="6406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白驹过讯”</a:t>
            </a:r>
            <a:r>
              <a:rPr lang="en-US" altLang="zh-CN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整体色调搭配简单和谐，以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蓝色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为主色调，蓝色象征着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智慧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、冷静、理智、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准确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，强调科技、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效率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26406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rgbClr val="559FF6"/>
                </a:solidFill>
              </a:rPr>
              <a:t>Icon</a:t>
            </a:r>
            <a:r>
              <a:rPr lang="zh-CN" altLang="en-US" sz="3200" b="1">
                <a:solidFill>
                  <a:srgbClr val="559FF6"/>
                </a:solidFill>
              </a:rPr>
              <a:t>选取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21852" y="5774483"/>
            <a:ext cx="6406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的选取追求整体风格统一一致，同图标代替文字，以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简洁高效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为原则。颜色以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黑色、蓝色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为主。以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颜色的投影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zh-CN" altLang="en-US" sz="1600" i="0" spc="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页面的切换、交互</a:t>
            </a:r>
            <a:r>
              <a:rPr lang="zh-CN" altLang="en-US" sz="1600" i="0" spc="0">
                <a:solidFill>
                  <a:schemeClr val="bg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/>
          </a:p>
        </p:txBody>
      </p:sp>
      <p:pic>
        <p:nvPicPr>
          <p:cNvPr id="12310" name="Picture 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661" y="820397"/>
            <a:ext cx="461194" cy="4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597" y="703931"/>
            <a:ext cx="737778" cy="73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656" y="840681"/>
            <a:ext cx="464280" cy="46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3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568" y="791129"/>
            <a:ext cx="606351" cy="51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67" y="1370006"/>
            <a:ext cx="3294408" cy="427089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0206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整体评估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3" name="矩形: 对角圆角 2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2812316" y="1285257"/>
            <a:ext cx="1995304" cy="772358"/>
          </a:xfrm>
          <a:prstGeom prst="roundRect">
            <a:avLst>
              <a:gd name="adj" fmla="val 5173"/>
            </a:avLst>
          </a:prstGeom>
          <a:solidFill>
            <a:srgbClr val="559FF6"/>
          </a:solidFill>
          <a:ln>
            <a:solidFill>
              <a:srgbClr val="559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整体评估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4959096" y="1285257"/>
            <a:ext cx="1995304" cy="772358"/>
          </a:xfrm>
          <a:prstGeom prst="roundRect">
            <a:avLst>
              <a:gd name="adj" fmla="val 5173"/>
            </a:avLst>
          </a:prstGeom>
          <a:solidFill>
            <a:srgbClr val="559FF6"/>
          </a:solidFill>
          <a:ln>
            <a:solidFill>
              <a:srgbClr val="559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流程设计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7105876" y="1285257"/>
            <a:ext cx="1995304" cy="772358"/>
          </a:xfrm>
          <a:prstGeom prst="roundRect">
            <a:avLst>
              <a:gd name="adj" fmla="val 5173"/>
            </a:avLst>
          </a:prstGeom>
          <a:solidFill>
            <a:srgbClr val="559FF6"/>
          </a:solidFill>
          <a:ln>
            <a:solidFill>
              <a:srgbClr val="559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视觉设计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2812316" y="2158555"/>
            <a:ext cx="1995304" cy="3551068"/>
          </a:xfrm>
          <a:prstGeom prst="roundRect">
            <a:avLst>
              <a:gd name="adj" fmla="val 2168"/>
            </a:avLst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>
            <a:off x="4959096" y="2158555"/>
            <a:ext cx="1995304" cy="3551068"/>
          </a:xfrm>
          <a:prstGeom prst="roundRect">
            <a:avLst>
              <a:gd name="adj" fmla="val 2168"/>
            </a:avLst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/>
          <p:cNvSpPr/>
          <p:nvPr/>
        </p:nvSpPr>
        <p:spPr>
          <a:xfrm>
            <a:off x="7105876" y="2158555"/>
            <a:ext cx="1995304" cy="3551068"/>
          </a:xfrm>
          <a:prstGeom prst="roundRect">
            <a:avLst>
              <a:gd name="adj" fmla="val 2168"/>
            </a:avLst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892236" y="2693066"/>
            <a:ext cx="1835463" cy="1674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快捷地发布通知、接收通知、编辑日程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提高人们的学习和工作效率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076149" y="2693066"/>
            <a:ext cx="2071533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群发消息，私接通知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不创群聊，而创群组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84976" y="2519050"/>
            <a:ext cx="1916204" cy="2639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以蓝色为主，沉稳冷静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页面以高效、准确为目标进行布局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图标设计巧妙，严肃活泼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0206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整体评估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3" name="矩形: 对角圆角 2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940688" y="5732727"/>
            <a:ext cx="8924906" cy="6251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altLang="zh-CN" sz="1400" kern="1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标签式结构</a:t>
            </a:r>
            <a:r>
              <a:rPr lang="zh-CN" altLang="zh-CN" sz="1400" kern="10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zh-CN" sz="1400" kern="1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舵式导航结构</a:t>
            </a:r>
            <a:r>
              <a:rPr lang="zh-CN" altLang="zh-CN" sz="1400" kern="10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zh-CN" sz="1400" kern="1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列表式结构</a:t>
            </a:r>
            <a:r>
              <a:rPr lang="zh-CN" altLang="zh-CN" sz="1400" kern="10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zh-CN" sz="1400" kern="1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点聚式结构</a:t>
            </a:r>
            <a:r>
              <a:rPr lang="zh-CN" altLang="zh-CN" sz="1400" kern="10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zh-CN" altLang="zh-CN" sz="1400" kern="1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宫格式结构和轮播</a:t>
            </a:r>
            <a:r>
              <a:rPr lang="zh-CN" altLang="zh-CN" sz="1400" kern="100">
                <a:solidFill>
                  <a:schemeClr val="bg2">
                    <a:lumMod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。根据不同页面所重点突出内容的不同，对各个页面的交互结构进行了不同设计，使得用户的操作能够更加适应功能结构。</a:t>
            </a:r>
            <a:endParaRPr lang="zh-CN" altLang="zh-CN" sz="1400" kern="100">
              <a:solidFill>
                <a:schemeClr val="bg2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1940688" y="1247804"/>
            <a:ext cx="8658688" cy="649689"/>
          </a:xfrm>
          <a:prstGeom prst="roundRect">
            <a:avLst>
              <a:gd name="adj" fmla="val 5173"/>
            </a:avLst>
          </a:prstGeom>
          <a:solidFill>
            <a:srgbClr val="559FF6"/>
          </a:solidFill>
          <a:ln>
            <a:solidFill>
              <a:srgbClr val="559F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交互设计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1940688" y="1976014"/>
            <a:ext cx="8658688" cy="3485402"/>
          </a:xfrm>
          <a:prstGeom prst="roundRect">
            <a:avLst>
              <a:gd name="adj" fmla="val 2168"/>
            </a:avLst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35" y="2275818"/>
            <a:ext cx="1304359" cy="293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98" y="2275820"/>
            <a:ext cx="1304359" cy="29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929" y="2264713"/>
            <a:ext cx="1304360" cy="299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92" y="2264714"/>
            <a:ext cx="1304361" cy="29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56" y="2275818"/>
            <a:ext cx="1304359" cy="298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996" y="2275818"/>
            <a:ext cx="1381986" cy="29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白驹过讯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0206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视频演示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3" name="矩形: 对角圆角 2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0207" y="391718"/>
            <a:ext cx="1950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未来展望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3" name="矩形: 对角圆角 2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1594800" y="243067"/>
            <a:ext cx="390505" cy="390505"/>
          </a:xfrm>
          <a:prstGeom prst="ellipse">
            <a:avLst/>
          </a:prstGeom>
          <a:solidFill>
            <a:srgbClr val="B9D9F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2" t="20702" r="21040" b="18426"/>
          <a:stretch>
            <a:fillRect/>
          </a:stretch>
        </p:blipFill>
        <p:spPr>
          <a:xfrm>
            <a:off x="1189248" y="1847142"/>
            <a:ext cx="3470990" cy="3661284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548653" y="2463435"/>
            <a:ext cx="3975551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30000"/>
              </a:lnSpc>
            </a:pPr>
            <a:r>
              <a:rPr lang="zh-CN" altLang="zh-CN" sz="1600" kern="1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连通云端，实现</a:t>
            </a:r>
            <a:r>
              <a:rPr lang="zh-CN" altLang="zh-CN" sz="1600" kern="1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数据共享</a:t>
            </a:r>
            <a:endParaRPr lang="en-US" altLang="zh-CN" sz="1600" kern="100">
              <a:solidFill>
                <a:srgbClr val="559FF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65176" y="1349574"/>
            <a:ext cx="7610251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30000"/>
              </a:lnSpc>
            </a:pPr>
            <a:r>
              <a:rPr lang="zh-CN" altLang="zh-CN" sz="1600" kern="1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通过语音识别、文字识别、图像识别等多种人工智能技术</a:t>
            </a:r>
            <a:r>
              <a:rPr lang="zh-CN" altLang="zh-CN" sz="1600" kern="1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实现讯文档的智能化</a:t>
            </a:r>
            <a:endParaRPr lang="en-US" altLang="zh-CN" sz="1600" kern="100">
              <a:solidFill>
                <a:srgbClr val="559FF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48653" y="3577296"/>
            <a:ext cx="4230237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30000"/>
              </a:lnSpc>
            </a:pPr>
            <a:r>
              <a:rPr lang="zh-CN" altLang="en-US" sz="1600" kern="1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成为</a:t>
            </a:r>
            <a:r>
              <a:rPr lang="zh-CN" altLang="zh-CN" sz="1600" kern="1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成熟的</a:t>
            </a:r>
            <a:r>
              <a:rPr lang="zh-CN" altLang="zh-CN" sz="1600" kern="1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个性化智能秘书</a:t>
            </a:r>
            <a:endParaRPr lang="zh-CN" altLang="zh-CN" sz="1600" kern="100">
              <a:solidFill>
                <a:srgbClr val="559FF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548653" y="4810481"/>
            <a:ext cx="4148605" cy="38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30000"/>
              </a:lnSpc>
            </a:pPr>
            <a:r>
              <a:rPr lang="zh-CN" altLang="en-US" sz="1600" kern="100">
                <a:solidFill>
                  <a:schemeClr val="bg1">
                    <a:lumMod val="6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将软件的</a:t>
            </a:r>
            <a:r>
              <a:rPr lang="zh-CN" altLang="en-US" sz="1600" kern="100">
                <a:solidFill>
                  <a:srgbClr val="559FF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“讯息”数据与移动设备连通</a:t>
            </a:r>
            <a:endParaRPr lang="zh-CN" altLang="en-US" sz="1600" kern="100">
              <a:solidFill>
                <a:srgbClr val="559FF6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9F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-11734752" y="-29575757"/>
            <a:ext cx="35661504" cy="3451923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-559439" y="-2569580"/>
            <a:ext cx="13507655" cy="789543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503191" y="3279216"/>
            <a:ext cx="33823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rgbClr val="559FF6"/>
                </a:solidFill>
              </a:rPr>
              <a:t>感谢聆听</a:t>
            </a:r>
            <a:endParaRPr lang="en-US" altLang="zh-CN" sz="6000" b="1">
              <a:solidFill>
                <a:srgbClr val="559FF6"/>
              </a:solidFill>
            </a:endParaRPr>
          </a:p>
          <a:p>
            <a:r>
              <a:rPr lang="zh-CN" altLang="en-US" sz="2800" b="1">
                <a:solidFill>
                  <a:srgbClr val="559FF6"/>
                </a:solidFill>
              </a:rPr>
              <a:t>交互设计</a:t>
            </a:r>
            <a:r>
              <a:rPr lang="en-US" altLang="zh-CN" sz="2800" b="1">
                <a:solidFill>
                  <a:srgbClr val="559FF6"/>
                </a:solidFill>
              </a:rPr>
              <a:t>1</a:t>
            </a:r>
            <a:r>
              <a:rPr lang="zh-CN" altLang="en-US" sz="2800" b="1">
                <a:solidFill>
                  <a:srgbClr val="559FF6"/>
                </a:solidFill>
              </a:rPr>
              <a:t>期末答辩</a:t>
            </a:r>
            <a:endParaRPr lang="en-US" altLang="zh-CN" sz="2800" b="1">
              <a:solidFill>
                <a:srgbClr val="559FF6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03041" y="5453181"/>
            <a:ext cx="1595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olidFill>
                  <a:schemeClr val="bg1"/>
                </a:solidFill>
              </a:rPr>
              <a:t>      11</a:t>
            </a:r>
            <a:r>
              <a:rPr lang="zh-CN" altLang="en-US" sz="1600" b="1">
                <a:solidFill>
                  <a:schemeClr val="bg1"/>
                </a:solidFill>
              </a:rPr>
              <a:t>组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彭勃  宋贺锦</a:t>
            </a:r>
            <a:endParaRPr lang="en-US" altLang="zh-CN" sz="1600" b="1">
              <a:solidFill>
                <a:schemeClr val="bg1"/>
              </a:solidFill>
            </a:endParaRPr>
          </a:p>
          <a:p>
            <a:r>
              <a:rPr lang="zh-CN" altLang="en-US" sz="1600" b="1">
                <a:solidFill>
                  <a:schemeClr val="bg1"/>
                </a:solidFill>
              </a:rPr>
              <a:t>王琛  蒋雨维</a:t>
            </a:r>
            <a:endParaRPr lang="zh-CN" altLang="en-US" sz="1600" b="1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14" y="-233680"/>
            <a:ext cx="4236171" cy="42361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475089" y="251889"/>
            <a:ext cx="390505" cy="390505"/>
          </a:xfrm>
          <a:prstGeom prst="ellipse">
            <a:avLst/>
          </a:prstGeom>
          <a:solidFill>
            <a:srgbClr val="3469C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8163" y="1134410"/>
            <a:ext cx="5972777" cy="455925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典型人物</a:t>
            </a:r>
            <a:r>
              <a:rPr lang="zh-CN" altLang="en-US" b="1">
                <a:solidFill>
                  <a:srgbClr val="559FF6"/>
                </a:solidFill>
              </a:rPr>
              <a:t>（信息接收者）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67078" y="6121188"/>
            <a:ext cx="7100298" cy="34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信息传达中的</a:t>
            </a:r>
            <a:r>
              <a:rPr lang="zh-CN" altLang="en-US" sz="1400">
                <a:solidFill>
                  <a:srgbClr val="559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接收者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，一天内会</a:t>
            </a:r>
            <a:r>
              <a:rPr lang="zh-CN" altLang="en-US" sz="1400">
                <a:solidFill>
                  <a:srgbClr val="559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收到很多消息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，不擅长进行</a:t>
            </a:r>
            <a:r>
              <a:rPr lang="zh-CN" altLang="en-US" sz="1400">
                <a:solidFill>
                  <a:srgbClr val="559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信息规划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，重视</a:t>
            </a:r>
            <a:r>
              <a:rPr lang="zh-CN" altLang="en-US" sz="1400">
                <a:solidFill>
                  <a:srgbClr val="559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隐私保护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475089" y="251889"/>
            <a:ext cx="390505" cy="390505"/>
          </a:xfrm>
          <a:prstGeom prst="ellipse">
            <a:avLst/>
          </a:prstGeom>
          <a:solidFill>
            <a:srgbClr val="3469C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6881" y="1111261"/>
            <a:ext cx="6006926" cy="46354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: 对角圆角 6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典型人物</a:t>
            </a:r>
            <a:r>
              <a:rPr lang="zh-CN" altLang="en-US" b="1">
                <a:solidFill>
                  <a:srgbClr val="559FF6"/>
                </a:solidFill>
              </a:rPr>
              <a:t>（信息发布者）</a:t>
            </a:r>
            <a:endParaRPr lang="zh-CN" altLang="en-US" b="1">
              <a:solidFill>
                <a:srgbClr val="559FF6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01090" y="6089281"/>
            <a:ext cx="7100298" cy="34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信息传达中的</a:t>
            </a:r>
            <a:r>
              <a:rPr lang="zh-CN" altLang="en-US" sz="1400">
                <a:solidFill>
                  <a:srgbClr val="559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发布者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，文化素养高，认真对待工作，办事能力强，需要</a:t>
            </a:r>
            <a:r>
              <a:rPr lang="zh-CN" altLang="en-US" sz="1400">
                <a:solidFill>
                  <a:srgbClr val="559FF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与很多人沟通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>
              <a:solidFill>
                <a:schemeClr val="bg1">
                  <a:lumMod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0475089" y="251889"/>
            <a:ext cx="390505" cy="390505"/>
          </a:xfrm>
          <a:prstGeom prst="ellipse">
            <a:avLst/>
          </a:prstGeom>
          <a:solidFill>
            <a:srgbClr val="3469C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3576477" y="468407"/>
            <a:ext cx="4795203" cy="3484469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30556" y="3952876"/>
            <a:ext cx="8930887" cy="259991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问题与需求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9" name="矩形: 对角圆角 8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11097088" y="305211"/>
            <a:ext cx="266218" cy="266218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3872" r="18286" b="18757"/>
          <a:stretch>
            <a:fillRect/>
          </a:stretch>
        </p:blipFill>
        <p:spPr>
          <a:xfrm>
            <a:off x="1942118" y="1219200"/>
            <a:ext cx="685307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/>
          <p:cNvPicPr/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5" t="25189" r="1534"/>
          <a:stretch>
            <a:fillRect/>
          </a:stretch>
        </p:blipFill>
        <p:spPr>
          <a:xfrm>
            <a:off x="7084348" y="2288494"/>
            <a:ext cx="3224782" cy="45078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椭圆 6"/>
          <p:cNvSpPr/>
          <p:nvPr/>
        </p:nvSpPr>
        <p:spPr>
          <a:xfrm>
            <a:off x="10475089" y="251889"/>
            <a:ext cx="390505" cy="390505"/>
          </a:xfrm>
          <a:prstGeom prst="ellipse">
            <a:avLst/>
          </a:prstGeom>
          <a:solidFill>
            <a:srgbClr val="3469CB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信息架构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9" name="矩形: 对角圆角 8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136740" y="-940443"/>
            <a:ext cx="8738886" cy="8738886"/>
          </a:xfrm>
          <a:prstGeom prst="ellipse">
            <a:avLst/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8421197" y="1821357"/>
            <a:ext cx="1256045" cy="1256045"/>
          </a:xfrm>
          <a:prstGeom prst="ellipse">
            <a:avLst/>
          </a:prstGeom>
          <a:solidFill>
            <a:srgbClr val="559FF6"/>
          </a:solidFill>
          <a:ln w="117475">
            <a:solidFill>
              <a:srgbClr val="B9D9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549351" y="1987714"/>
            <a:ext cx="1127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>
                <a:solidFill>
                  <a:schemeClr val="bg1"/>
                </a:solidFill>
              </a:rPr>
              <a:t>02</a:t>
            </a:r>
            <a:endParaRPr lang="zh-CN" altLang="en-US" sz="54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38349" y="3640238"/>
            <a:ext cx="57989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solidFill>
                  <a:srgbClr val="559FF6"/>
                </a:solidFill>
              </a:rPr>
              <a:t>功能流程</a:t>
            </a:r>
            <a:endParaRPr lang="zh-CN" altLang="en-US" sz="6600" b="1">
              <a:solidFill>
                <a:srgbClr val="559FF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954180" y="1238491"/>
          <a:ext cx="8283639" cy="49423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58562"/>
                <a:gridCol w="1331269"/>
                <a:gridCol w="1407342"/>
                <a:gridCol w="1331269"/>
                <a:gridCol w="1255197"/>
              </a:tblGrid>
              <a:tr h="540590">
                <a:tc>
                  <a:txBody>
                    <a:bodyPr/>
                    <a:lstStyle/>
                    <a:p>
                      <a:pPr algn="l"/>
                      <a:r>
                        <a:rPr lang="en-US" sz="1600" kern="0">
                          <a:effectLst/>
                        </a:rPr>
                        <a:t>              </a:t>
                      </a:r>
                      <a:r>
                        <a:rPr lang="zh-CN" sz="1600" kern="0">
                          <a:effectLst/>
                        </a:rPr>
                        <a:t>子任务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使用人数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使用频率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重要程度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综合评分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40590"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使用模板编辑通知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469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</a:tr>
              <a:tr h="617673"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发布通知时指定消息定时提醒时间、次数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469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</a:tr>
              <a:tr h="540590"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发布信息时根据紧急程度选择提醒方式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469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</a:tr>
              <a:tr h="540590"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发布信息后查看信息收到情况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469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</a:tr>
              <a:tr h="540590"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在群内定位到最新群通知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469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</a:tr>
              <a:tr h="540590"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信息提取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469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</a:tr>
              <a:tr h="540590"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填写共享文档时，将填写信息设为隐私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469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★★★★★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559FF6"/>
                    </a:solidFill>
                  </a:tcPr>
                </a:tc>
              </a:tr>
              <a:tr h="540590"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填写共享文档时，有固定区域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3469C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0">
                          <a:effectLst/>
                        </a:rPr>
                        <a:t>★★☆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B9D9FC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11170" y="391718"/>
            <a:ext cx="520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559FF6"/>
                </a:solidFill>
              </a:rPr>
              <a:t>功能优先级</a:t>
            </a:r>
            <a:endParaRPr lang="zh-CN" altLang="en-US" sz="3200" b="1">
              <a:solidFill>
                <a:srgbClr val="559FF6"/>
              </a:solidFill>
            </a:endParaRPr>
          </a:p>
        </p:txBody>
      </p:sp>
      <p:sp>
        <p:nvSpPr>
          <p:cNvPr id="8" name="矩形: 对角圆角 7"/>
          <p:cNvSpPr/>
          <p:nvPr/>
        </p:nvSpPr>
        <p:spPr>
          <a:xfrm>
            <a:off x="706056" y="511686"/>
            <a:ext cx="405114" cy="344841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559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1594800" y="305211"/>
            <a:ext cx="266218" cy="266218"/>
          </a:xfrm>
          <a:prstGeom prst="ellipse">
            <a:avLst/>
          </a:prstGeom>
          <a:solidFill>
            <a:srgbClr val="B9D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599376" y="305211"/>
            <a:ext cx="266218" cy="266218"/>
          </a:xfrm>
          <a:prstGeom prst="ellipse">
            <a:avLst/>
          </a:prstGeom>
          <a:solidFill>
            <a:srgbClr val="3469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1034944" y="243067"/>
            <a:ext cx="390505" cy="390505"/>
          </a:xfrm>
          <a:prstGeom prst="ellipse">
            <a:avLst/>
          </a:prstGeom>
          <a:solidFill>
            <a:srgbClr val="559FF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950,&quot;width&quot;:370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2400</Words>
  <Application>WPS 演示</Application>
  <PresentationFormat>宽屏</PresentationFormat>
  <Paragraphs>293</Paragraphs>
  <Slides>38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等线</vt:lpstr>
      <vt:lpstr>Times New Roman</vt:lpstr>
      <vt:lpstr>Arial Unicode MS</vt:lpstr>
      <vt:lpstr>等线 Light</vt:lpstr>
      <vt:lpstr>Calibri</vt:lpstr>
      <vt:lpstr>-apple-system</vt:lpstr>
      <vt:lpstr>AMGDT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与迁 王</dc:creator>
  <cp:lastModifiedBy>pb20010202</cp:lastModifiedBy>
  <cp:revision>80</cp:revision>
  <dcterms:created xsi:type="dcterms:W3CDTF">2020-12-20T12:22:00Z</dcterms:created>
  <dcterms:modified xsi:type="dcterms:W3CDTF">2020-12-23T01:55:09Z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